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13" r:id="rId3"/>
    <p:sldId id="29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11" r:id="rId12"/>
    <p:sldId id="323" r:id="rId13"/>
    <p:sldId id="326" r:id="rId14"/>
    <p:sldId id="325" r:id="rId15"/>
    <p:sldId id="327" r:id="rId16"/>
    <p:sldId id="324" r:id="rId17"/>
    <p:sldId id="268" r:id="rId18"/>
    <p:sldId id="269" r:id="rId19"/>
    <p:sldId id="270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71" r:id="rId29"/>
    <p:sldId id="312" r:id="rId30"/>
    <p:sldId id="272" r:id="rId31"/>
    <p:sldId id="306" r:id="rId32"/>
    <p:sldId id="307" r:id="rId33"/>
    <p:sldId id="308" r:id="rId34"/>
    <p:sldId id="309" r:id="rId35"/>
    <p:sldId id="310" r:id="rId36"/>
    <p:sldId id="296" r:id="rId37"/>
    <p:sldId id="304" r:id="rId38"/>
    <p:sldId id="295" r:id="rId39"/>
    <p:sldId id="297" r:id="rId40"/>
    <p:sldId id="298" r:id="rId41"/>
    <p:sldId id="301" r:id="rId42"/>
    <p:sldId id="302" r:id="rId43"/>
    <p:sldId id="303" r:id="rId44"/>
    <p:sldId id="299" r:id="rId45"/>
    <p:sldId id="300" r:id="rId46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61" autoAdjust="0"/>
  </p:normalViewPr>
  <p:slideViewPr>
    <p:cSldViewPr>
      <p:cViewPr>
        <p:scale>
          <a:sx n="80" d="100"/>
          <a:sy n="80" d="100"/>
        </p:scale>
        <p:origin x="-630" y="-40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90" d="100"/>
          <a:sy n="90" d="100"/>
        </p:scale>
        <p:origin x="-1602" y="264"/>
      </p:cViewPr>
      <p:guideLst>
        <p:guide orient="horz" pos="3168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FAFDBF9-7F9D-4D2D-AE54-6B31F1EF7102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706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1EFD5C-FA0A-4F47-B97B-EB01C22CD8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What time warping?</a:t>
            </a:r>
          </a:p>
          <a:p>
            <a:r>
              <a:rPr lang="en-US" dirty="0"/>
              <a:t>	</a:t>
            </a:r>
            <a:r>
              <a:rPr lang="en-US" dirty="0" smtClean="0"/>
              <a:t>	1 hour flight could only require 15 minutes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Leonardo and Uno </a:t>
            </a:r>
            <a:r>
              <a:rPr lang="en-US" dirty="0" err="1" smtClean="0"/>
              <a:t>Wifi</a:t>
            </a:r>
            <a:r>
              <a:rPr lang="en-US" dirty="0" smtClean="0"/>
              <a:t> Rev2 shown.  Note the wires to channel information from the </a:t>
            </a:r>
            <a:r>
              <a:rPr lang="en-US" dirty="0" err="1" smtClean="0"/>
              <a:t>uno</a:t>
            </a:r>
            <a:r>
              <a:rPr lang="en-US" dirty="0" smtClean="0"/>
              <a:t> to the </a:t>
            </a:r>
            <a:r>
              <a:rPr lang="en-US" dirty="0" err="1" smtClean="0"/>
              <a:t>leonardo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am not gifted at physical skills…this is the way I use it.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0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Heads Up Display</a:t>
            </a:r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follows in math intense….It took me 6+ years to get here.  Frankly, I would have reviewed this presentation numerous times if it had been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6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</a:p>
          <a:p>
            <a:r>
              <a:rPr lang="en-US" dirty="0" smtClean="0"/>
              <a:t>Wheel circumference can be found internet.</a:t>
            </a:r>
          </a:p>
          <a:p>
            <a:endParaRPr lang="en-US" dirty="0"/>
          </a:p>
          <a:p>
            <a:r>
              <a:rPr lang="en-US" dirty="0" smtClean="0"/>
              <a:t>Note: I try to state units explicitly – this is a trick I used to pass the PE examination to eliminate incorrect answers on the multiple choice portion of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Flying without flight lessons</a:t>
            </a:r>
            <a:r>
              <a:rPr lang="en-US" baseline="0" dirty="0" smtClean="0"/>
              <a:t> or a pilot’s license is not unheard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4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rotations from </a:t>
            </a:r>
            <a:r>
              <a:rPr lang="en-US" dirty="0" err="1" smtClean="0"/>
              <a:t>rawValue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3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calculation</a:t>
            </a:r>
          </a:p>
          <a:p>
            <a:endParaRPr lang="en-US" dirty="0"/>
          </a:p>
          <a:p>
            <a:r>
              <a:rPr lang="en-US" dirty="0" smtClean="0"/>
              <a:t>Delta wheel event must be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3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Joystick throttle position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4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 Linux; it is possible to do this on Windows.  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made an Excel worksheet so you can determine your own Speed Gradient, </a:t>
            </a:r>
            <a:r>
              <a:rPr lang="en-US" dirty="0" err="1" smtClean="0"/>
              <a:t>SpeedDelta</a:t>
            </a:r>
            <a:r>
              <a:rPr lang="en-US" dirty="0" smtClean="0"/>
              <a:t>, and </a:t>
            </a:r>
            <a:r>
              <a:rPr lang="en-US" dirty="0" err="1" smtClean="0"/>
              <a:t>MaxSpeed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used a high school junior to help me solve a differential equation</a:t>
            </a:r>
            <a:r>
              <a:rPr lang="en-US" dirty="0"/>
              <a:t> </a:t>
            </a:r>
            <a:r>
              <a:rPr lang="en-US" dirty="0" smtClean="0"/>
              <a:t>equivalent to understanding water flow into a tank (with constant cross-section) with a hole at its bottom.</a:t>
            </a:r>
          </a:p>
          <a:p>
            <a:endParaRPr lang="en-US" dirty="0"/>
          </a:p>
          <a:p>
            <a:r>
              <a:rPr lang="en-US" dirty="0" smtClean="0"/>
              <a:t>I put much thought into using a decaying exponential function.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2000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TBI</a:t>
            </a:r>
          </a:p>
          <a:p>
            <a:r>
              <a:rPr lang="en-US" dirty="0" smtClean="0"/>
              <a:t>Quiz follows for three reasons</a:t>
            </a:r>
          </a:p>
          <a:p>
            <a:r>
              <a:rPr lang="en-US" dirty="0" smtClean="0"/>
              <a:t>		Ohio PEs that watch a webinar to attain CEUs are</a:t>
            </a:r>
          </a:p>
          <a:p>
            <a:r>
              <a:rPr lang="en-US" dirty="0"/>
              <a:t>	</a:t>
            </a:r>
            <a:r>
              <a:rPr lang="en-US" dirty="0" smtClean="0"/>
              <a:t>		required to pass a quiz</a:t>
            </a:r>
          </a:p>
          <a:p>
            <a:r>
              <a:rPr lang="en-US" dirty="0"/>
              <a:t>	</a:t>
            </a:r>
            <a:r>
              <a:rPr lang="en-US" dirty="0" smtClean="0"/>
              <a:t>	A quiz identifies what I hope you learn</a:t>
            </a:r>
          </a:p>
          <a:p>
            <a:r>
              <a:rPr lang="en-US" dirty="0"/>
              <a:t>	</a:t>
            </a:r>
            <a:r>
              <a:rPr lang="en-US" dirty="0" smtClean="0"/>
              <a:t>	I am envious of other professionals to attain CEUs</a:t>
            </a:r>
          </a:p>
          <a:p>
            <a:r>
              <a:rPr lang="en-US" dirty="0"/>
              <a:t>	</a:t>
            </a:r>
            <a:r>
              <a:rPr lang="en-US" dirty="0" smtClean="0"/>
              <a:t>		at this conference</a:t>
            </a:r>
          </a:p>
          <a:p>
            <a:r>
              <a:rPr lang="en-US" dirty="0" smtClean="0"/>
              <a:t>Lately, I concentrate on improving my cycling cadence</a:t>
            </a:r>
          </a:p>
          <a:p>
            <a:r>
              <a:rPr lang="en-US" dirty="0" smtClean="0"/>
              <a:t>Plus, my mind improves: I use mental energy to complete virtual flights.</a:t>
            </a:r>
          </a:p>
          <a:p>
            <a:r>
              <a:rPr lang="en-US" dirty="0" smtClean="0"/>
              <a:t>If nothing else, it is more interesting to hear about my virtual flights than my time on the bike trainer</a:t>
            </a:r>
          </a:p>
          <a:p>
            <a:r>
              <a:rPr lang="en-US" dirty="0" smtClean="0"/>
              <a:t>Uncle</a:t>
            </a:r>
            <a:r>
              <a:rPr lang="en-US" baseline="0" dirty="0" smtClean="0"/>
              <a:t> Steve??</a:t>
            </a:r>
            <a:endParaRPr lang="en-US" dirty="0" smtClean="0"/>
          </a:p>
          <a:p>
            <a:r>
              <a:rPr lang="en-US" dirty="0" smtClean="0"/>
              <a:t>Need to fix link to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1EFD5C-FA0A-4F47-B97B-EB01C22CD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enjoyed playing </a:t>
            </a:r>
            <a:r>
              <a:rPr lang="en-US" dirty="0" err="1" smtClean="0"/>
              <a:t>FlightGear</a:t>
            </a:r>
            <a:r>
              <a:rPr lang="en-US" dirty="0" smtClean="0"/>
              <a:t> so I purchased a flight stick…</a:t>
            </a:r>
          </a:p>
          <a:p>
            <a:r>
              <a:rPr lang="en-US" dirty="0" smtClean="0"/>
              <a:t>	That was not satisfactory to me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 try not to sweat;</a:t>
            </a:r>
          </a:p>
          <a:p>
            <a:r>
              <a:rPr lang="en-US" dirty="0" smtClean="0"/>
              <a:t>Sweat guards prevent damage to your bike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Amazing to me, I kept an </a:t>
            </a:r>
            <a:r>
              <a:rPr lang="en-US" dirty="0" err="1" smtClean="0"/>
              <a:t>o-ring</a:t>
            </a:r>
            <a:r>
              <a:rPr lang="en-US" dirty="0" smtClean="0"/>
              <a:t> from years ago (when I worked with hydraulic crimp tools for plumbing systems, I think) that was ideal for sensor installation on my rear wheel </a:t>
            </a:r>
            <a:r>
              <a:rPr lang="en-US" dirty="0" err="1" smtClean="0"/>
              <a:t>ultegra</a:t>
            </a:r>
            <a:r>
              <a:rPr lang="en-US" dirty="0" smtClean="0"/>
              <a:t> hub</a:t>
            </a:r>
          </a:p>
          <a:p>
            <a:endParaRPr lang="en-US" dirty="0"/>
          </a:p>
          <a:p>
            <a:r>
              <a:rPr lang="en-US" dirty="0" smtClean="0"/>
              <a:t>Initially, the sensor only work with a cell phone app.  But, again, I was not satisfied.  I knew I could do better.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8 bits to a byte…</a:t>
            </a:r>
          </a:p>
          <a:p>
            <a:r>
              <a:rPr lang="en-US" dirty="0" smtClean="0"/>
              <a:t>I think the transmission is in reverse IBM form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2nd Arduino Leonardo acts as the joystick…</a:t>
            </a:r>
          </a:p>
          <a:p>
            <a:r>
              <a:rPr lang="en-US" dirty="0" smtClean="0"/>
              <a:t>Source code available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876800"/>
            <a:ext cx="6217560" cy="4525920"/>
          </a:xfrm>
        </p:spPr>
        <p:txBody>
          <a:bodyPr/>
          <a:lstStyle/>
          <a:p>
            <a:r>
              <a:rPr lang="en-US" dirty="0" smtClean="0"/>
              <a:t>Here is a description of an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56539-204D-43E6-B273-CE524F591E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2FDA6E-4451-4468-B28E-38328C45C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E91C5-A89B-4875-B963-64888CD9E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56BDA-0CDB-4479-AC96-EF29A6729E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EBFE0A-E966-4437-9757-C074348B12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EB266-7F9B-44C5-AF10-3A1133DA6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A11C5-C2BB-4C2E-8418-D7AFFF8FA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4E71DD-96C1-465A-92EB-B63F617F7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5562E-6335-4835-8D5A-CF93BBB27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61852-0599-4679-AD91-A8760BE33C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7AC1D2-23C3-4921-B557-AA3321C88C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63760C-942C-4B6B-A9B4-FD61D444ADF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westley/Arduinos-to-turn-equipped-bike-into-Joystick-with-throtle-ax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ARYph3mN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gea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abrent-4-Port-Individual-Switches-HB-UM43/dp/B00JX1ZS5O/ref=sr_1_17_sspa?keywords=%224+port%22+USB&amp;qid=1676916755&amp;refinements=p_36:1000-&amp;rnid=386442011&amp;sr=8-17-spons&amp;psc=1&amp;spLa=ZW5jcnlwdGVkUXVhbGlmaWVyPUExMlA3WEQyTEo2SkZIJmVuY3J5cHRlZElkPUEwOTQ0NzA2MUNSMk9MOFRUTkRMUCZlbmNyeXB0ZWRBZElkPUEwMzE5NDkwTkhZUFpETE1OTEVaJndpZGdldE5hbWU9c3BfYnRmJmFjdGlvbj1jbGlja1JlZGlyZWN0JmRvTm90TG9nQ2xpY2s9dHJ1ZQ==" TargetMode="External"/><Relationship Id="rId3" Type="http://schemas.openxmlformats.org/officeDocument/2006/relationships/hyperlink" Target="https://www.amazon.com/Dell-OptiPlex-Desktop-Complete-Computer/dp/B00KMKLQAQ/ref=sr_1_13?c=ts&amp;keywords=All-in-One+Computers&amp;qid=1676915962&amp;refinements=p_36:2421880011&amp;rnid=2421879011&amp;s=pc&amp;sr=1-13&amp;ts_id=13896603011" TargetMode="External"/><Relationship Id="rId7" Type="http://schemas.openxmlformats.org/officeDocument/2006/relationships/hyperlink" Target="https://www.amazon.com/Genesis-Adjustable-Table-Fan-Floor/dp/B012BL7Z5S/ref=sr_1_33?crid=6S8L8K7TA951&amp;keywords=fan&amp;qid=1676916519&amp;refinements=p_n_feature_keywords_five_browse-bin:7899358011|7899359011,p_36:3000-7500&amp;rnid=386465011&amp;s=home-garden&amp;sprefix=fan,aps,124&amp;sr=1-33" TargetMode="External"/><Relationship Id="rId12" Type="http://schemas.openxmlformats.org/officeDocument/2006/relationships/hyperlink" Target="https://www.amazon.com/Printer-Scanner-Compatible-Brother-Lexmark/dp/B08KXZHWWR/ref=sr_1_9?crid=335WI253REPBX&amp;keywords=USB+Type+B+male&amp;qid=1676915724&amp;refinements=p_n_feature_ten_browse-bin:23555330011&amp;rnid=23555276011&amp;s=pc&amp;sprefix=usb+type+b+male,computers,210&amp;sr=1-9" TargetMode="External"/><Relationship Id="rId2" Type="http://schemas.openxmlformats.org/officeDocument/2006/relationships/hyperlink" Target="https://www.amazon.com/Magnetic-Resistance-Trainers-Stationary-Reduction/dp/B09CH1XXQL/ref=sr_1_9?crid=2I9NX940352HO&amp;keywords=bike+trainer+stand+for+indoor+riding&amp;qid=1676916270&amp;sprefix=bike+trainer+stand,aps,20892&amp;sr=8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Wahoo-Cycling-Cadence-Sensor-Bluetooth/dp/B01DIE7LUG/ref=sr_1_2?keywords=Wahoo+Speed+Sensor&amp;qid=1676914136&amp;sr=8-2&amp;th=1" TargetMode="External"/><Relationship Id="rId11" Type="http://schemas.openxmlformats.org/officeDocument/2006/relationships/hyperlink" Target="https://www.amazon.com/10-Pin-Male-Jumper-breadboard-Total/dp/B00PJ4FX5O/ref=sr_1_6?crid=2IJGJEK2GX07B&amp;keywords=jumper+wires+male+to+male&amp;qid=1676917315&amp;sprefix=jumper+wires,aps,149&amp;sr=8-6" TargetMode="External"/><Relationship Id="rId5" Type="http://schemas.openxmlformats.org/officeDocument/2006/relationships/hyperlink" Target="https://www.amazon.com/Arduino-UNO-WiFi-REV2-ABX00021/dp/B07MK598QV/ref=sr_1_2?crid=2CRITDOWBHDC3&amp;keywords=abx00021&amp;qid=1676915428&amp;sprefix=,aps,98&amp;sr=8-2" TargetMode="External"/><Relationship Id="rId10" Type="http://schemas.openxmlformats.org/officeDocument/2006/relationships/hyperlink" Target="https://www.amazon.com/Thinvik-Absorbs-Prevent-Corrosion-Training/dp/B07XRCL5XB/ref=sr_1_5?crid=10TG5JKJZRVX6&amp;keywords=bike+trainer+sweat+guard&amp;qid=1676917128&amp;sprefix=bike+trainer+sweat,aps,129&amp;sr=8-5" TargetMode="External"/><Relationship Id="rId4" Type="http://schemas.openxmlformats.org/officeDocument/2006/relationships/hyperlink" Target="https://www.amazon.com/Solu-Leonardo-Compatible-Revision-Atmega32u4/dp/B00R237VGO/ref=sr_1_3?crid=SCRZBT37LDBP&amp;keywords=Arduino+leonardo&amp;qid=1676914255&amp;sprefix=arduino+leonardo,aps,1021&amp;sr=8-3" TargetMode="External"/><Relationship Id="rId9" Type="http://schemas.openxmlformats.org/officeDocument/2006/relationships/hyperlink" Target="https://www.amazon.com/Thinnest-Waterproof-Anti-Dust-Sanitized-Universal/dp/B07HYY2YHP/ref=sr_1_3?crid=ZFX90STPKZSC&amp;keywords=keyboard+cover&amp;qid=1676916981&amp;sprefix=keyboard+cover,aps,123&amp;sr=8-3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daq.com/measurement-computing-usb-1208ls-daq.php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eware.the-meiers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Wahoo-Cycling-Cadence-Sensor-Bluetooth/dp/B01DIE7LUG/ref=sr_1_3?crid=IO0CJG8TUWMK&amp;keywords=wahoo+speed+sensor&amp;qid=1671898986&amp;sprefix=wahoo+spee,aps,89&amp;sr=8-3&amp;th=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arduino#:~:text=In%20a%20nutshell%2C%20an%20Arduino,interact%20with%20the%20real%20world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9459912" cy="48691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lvl="0" hangingPunct="0"/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publically available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: </a:t>
            </a:r>
            <a:endParaRPr lang="en-US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://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github.com/toddwestley/Arduinos-to-turn-equipped-bike-into-Joystick-with-throtle-axis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so you can  download these slides again.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Summary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:	In my humble opinion, riding a bike trainer is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Playing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flight simulator (without warping time) is equally mind numbing.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combination,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they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lead to a palatable activity for me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discovered that I could play games in plain sight of those around and they incorrectly conclude the activities are only exercise. 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now can plan the nature of my exertions, i.e. how fast can I climb that hill?, and include variations from real world weather.</a:t>
            </a:r>
          </a:p>
          <a:p>
            <a:pPr lvl="4" hangingPunct="0"/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4" hangingPunct="0"/>
            <a:r>
              <a:rPr lang="en-US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presentation is about my quirky leisure activity.</a:t>
            </a:r>
            <a:endParaRPr lang="en-US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80" y="312840"/>
            <a:ext cx="877140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These 8 bytes of information are transmitted via the wire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the ground, SCL [serial clock], and SDA [serial data] pins) to 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Leonardo that can act as joystick.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806" r="31717" b="56310"/>
          <a:stretch>
            <a:fillRect/>
          </a:stretch>
        </p:blipFill>
        <p:spPr>
          <a:xfrm>
            <a:off x="1554479" y="1463039"/>
            <a:ext cx="71657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343" r="5" b="6133"/>
          <a:stretch>
            <a:fillRect/>
          </a:stretch>
        </p:blipFill>
        <p:spPr>
          <a:xfrm rot="5400000">
            <a:off x="3222072" y="1757915"/>
            <a:ext cx="3451320" cy="40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13" y="458663"/>
            <a:ext cx="876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put a lot of thought into how this work.  I made slides about the mathematics behind the source </a:t>
            </a:r>
            <a:r>
              <a:rPr lang="en-US" dirty="0" smtClean="0"/>
              <a:t>code.  You’ll have to ask me or download the slide from </a:t>
            </a:r>
            <a:r>
              <a:rPr lang="en-US" dirty="0" err="1" smtClean="0"/>
              <a:t>github</a:t>
            </a:r>
            <a:r>
              <a:rPr lang="en-US" dirty="0" smtClean="0"/>
              <a:t> to see my thoughts.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diversion brought back the enjoyment of cycling to me.  It brought variations from winds, temperatures, and altitude into the basement.  I also enjoy programming and relearning math.</a:t>
            </a:r>
          </a:p>
          <a:p>
            <a:endParaRPr lang="en-US" dirty="0"/>
          </a:p>
          <a:p>
            <a:r>
              <a:rPr lang="en-US" dirty="0" smtClean="0"/>
              <a:t>It’s not about physical fitness although that is a side effect.  </a:t>
            </a:r>
            <a:r>
              <a:rPr lang="en-US" dirty="0" smtClean="0"/>
              <a:t>Note, during </a:t>
            </a:r>
            <a:r>
              <a:rPr lang="en-US" dirty="0" smtClean="0"/>
              <a:t>the COVID-19 out </a:t>
            </a:r>
            <a:r>
              <a:rPr lang="en-US" dirty="0" smtClean="0"/>
              <a:t>breath </a:t>
            </a:r>
            <a:r>
              <a:rPr lang="en-US" dirty="0" smtClean="0"/>
              <a:t>(and even today) my habit leads in increased body temperature and muscle soreness.  (all COVID </a:t>
            </a:r>
            <a:r>
              <a:rPr lang="en-US" dirty="0"/>
              <a:t>s</a:t>
            </a:r>
            <a:r>
              <a:rPr lang="en-US" dirty="0" smtClean="0"/>
              <a:t>ymptoms)  The activity, I believe, also led to a low resting </a:t>
            </a:r>
            <a:r>
              <a:rPr lang="en-US" dirty="0"/>
              <a:t>heart [</a:t>
            </a:r>
            <a:r>
              <a:rPr lang="en-US" dirty="0" smtClean="0"/>
              <a:t>bradycardia</a:t>
            </a:r>
            <a:r>
              <a:rPr lang="en-US" dirty="0"/>
              <a:t>] </a:t>
            </a:r>
            <a:r>
              <a:rPr lang="en-US" dirty="0" smtClean="0"/>
              <a:t>rate (52 bpm).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329784">
            <a:off x="1925245" y="112497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Questions? </a:t>
            </a:r>
          </a:p>
          <a:p>
            <a:r>
              <a:rPr lang="en-US" sz="4800" dirty="0" smtClean="0"/>
              <a:t>And/or</a:t>
            </a:r>
            <a:endParaRPr lang="en-US" sz="4800" dirty="0" smtClean="0"/>
          </a:p>
          <a:p>
            <a:r>
              <a:rPr lang="en-US" sz="4800" dirty="0" smtClean="0"/>
              <a:t>Watch Todd fly virtually from KGAI to </a:t>
            </a:r>
            <a:r>
              <a:rPr lang="en-US" sz="4800" dirty="0" smtClean="0"/>
              <a:t>KBWI [About 16 minutes]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4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fgfs-202310271309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44" y="320675"/>
            <a:ext cx="5528621" cy="41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565" y="930275"/>
            <a:ext cx="241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Heading</a:t>
            </a:r>
          </a:p>
          <a:p>
            <a:r>
              <a:rPr lang="en-US" dirty="0" smtClean="0"/>
              <a:t>Altitude above ground</a:t>
            </a:r>
          </a:p>
          <a:p>
            <a:r>
              <a:rPr lang="en-US" dirty="0" smtClean="0"/>
              <a:t>Altitude above sea level</a:t>
            </a:r>
          </a:p>
          <a:p>
            <a:r>
              <a:rPr lang="en-US" dirty="0" smtClean="0"/>
              <a:t>Rudder (auto-</a:t>
            </a:r>
          </a:p>
          <a:p>
            <a:r>
              <a:rPr lang="en-US" dirty="0"/>
              <a:t>	</a:t>
            </a:r>
            <a:r>
              <a:rPr lang="en-US" dirty="0" smtClean="0"/>
              <a:t>coordination </a:t>
            </a:r>
          </a:p>
          <a:p>
            <a:r>
              <a:rPr lang="en-US" dirty="0"/>
              <a:t>	</a:t>
            </a:r>
            <a:r>
              <a:rPr lang="en-US" dirty="0" smtClean="0"/>
              <a:t>in use)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914254" y="854075"/>
            <a:ext cx="2869258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9712" y="653276"/>
            <a:ext cx="1945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</a:t>
            </a:r>
            <a:r>
              <a:rPr lang="en-US" dirty="0" smtClean="0"/>
              <a:t>destination</a:t>
            </a:r>
          </a:p>
          <a:p>
            <a:r>
              <a:rPr lang="en-US" dirty="0" smtClean="0"/>
              <a:t>Throttle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Air speed (knots)</a:t>
            </a:r>
            <a:endParaRPr lang="en-US" dirty="0"/>
          </a:p>
          <a:p>
            <a:r>
              <a:rPr lang="en-US" dirty="0"/>
              <a:t>Aileron (and trim)</a:t>
            </a:r>
          </a:p>
          <a:p>
            <a:r>
              <a:rPr lang="en-US" dirty="0" smtClean="0"/>
              <a:t>Elevator (and trim)</a:t>
            </a:r>
          </a:p>
          <a:p>
            <a:r>
              <a:rPr lang="en-US" dirty="0" smtClean="0"/>
              <a:t>Glide slope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30912" y="1391940"/>
            <a:ext cx="1752600" cy="452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326312" y="1672282"/>
            <a:ext cx="457200" cy="324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964114" y="1997075"/>
            <a:ext cx="2819398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9912" y="854075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12446" y="1120775"/>
            <a:ext cx="1237066" cy="723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992312" y="2301875"/>
            <a:ext cx="609600" cy="920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92312" y="1618308"/>
            <a:ext cx="2743200" cy="11105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149944" y="2393909"/>
            <a:ext cx="1518768" cy="5937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458912" y="2301875"/>
            <a:ext cx="3455342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12" y="549275"/>
            <a:ext cx="8500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 questions:</a:t>
            </a:r>
          </a:p>
          <a:p>
            <a:pPr lvl="1"/>
            <a:r>
              <a:rPr lang="en-US" dirty="0" smtClean="0"/>
              <a:t>Did you make a quiz so Ohio PE’s could earn a CEU?</a:t>
            </a:r>
          </a:p>
          <a:p>
            <a:pPr lvl="1"/>
            <a:r>
              <a:rPr lang="en-US" dirty="0" smtClean="0"/>
              <a:t>Can better illustrate the math involved?</a:t>
            </a:r>
          </a:p>
          <a:p>
            <a:pPr lvl="2"/>
            <a:r>
              <a:rPr lang="en-US" dirty="0" smtClean="0"/>
              <a:t>Could have used a Laplace transform?</a:t>
            </a:r>
          </a:p>
          <a:p>
            <a:pPr lvl="1"/>
            <a:r>
              <a:rPr lang="en-US" dirty="0" smtClean="0"/>
              <a:t>Is there an easy way to determine the parameters that dictate the throttle position?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0712" y="2759075"/>
            <a:ext cx="6457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 err="1" smtClean="0"/>
              <a:t>flightgear</a:t>
            </a:r>
            <a:r>
              <a:rPr lang="en-US" dirty="0" smtClean="0"/>
              <a:t> running, use </a:t>
            </a:r>
            <a:r>
              <a:rPr lang="en-US" dirty="0" err="1" smtClean="0"/>
              <a:t>altG</a:t>
            </a:r>
            <a:r>
              <a:rPr lang="en-US" dirty="0" smtClean="0"/>
              <a:t> with windows key to record video</a:t>
            </a:r>
          </a:p>
          <a:p>
            <a:r>
              <a:rPr lang="en-US" dirty="0" smtClean="0"/>
              <a:t>E:\flightgear*\</a:t>
            </a:r>
            <a:r>
              <a:rPr lang="en-US" smtClean="0"/>
              <a:t>bin\fgfs –-launcher </a:t>
            </a:r>
            <a:r>
              <a:rPr lang="en-US" dirty="0" smtClean="0"/>
              <a:t>to run </a:t>
            </a:r>
            <a:r>
              <a:rPr lang="en-US" dirty="0" err="1" smtClean="0"/>
              <a:t>flightgear</a:t>
            </a:r>
            <a:r>
              <a:rPr lang="en-US" dirty="0" smtClean="0"/>
              <a:t> from jump drive</a:t>
            </a:r>
          </a:p>
        </p:txBody>
      </p:sp>
    </p:spTree>
    <p:extLst>
      <p:ext uri="{BB962C8B-B14F-4D97-AF65-F5344CB8AC3E}">
        <p14:creationId xmlns:p14="http://schemas.microsoft.com/office/powerpoint/2010/main" val="17988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7520177" cy="551800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 Arduino 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Small lizard indigenous to Northern Mexico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Hardware development circuit board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An alternative to salt-peter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Slang for a nerdy middle school student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stream of data from a speed sensor is made up of how many bytes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  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64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 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many Arduinos did Todd use to transform a bike trainer into a joystick throttle axis?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1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16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pins are used by the Arduino “Wire” library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SDA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SCL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Ground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All of the above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9869859" cy="51345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At most, how manty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bits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speed sensors’ transmission are used by Todd’s Arduinos every second?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64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6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7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many bit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comprise the “last event” evaluation to determine cycling speed?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2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4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8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12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Who determines when it is necessary to operate the bike’s shifters?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The end user decides.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The end user is given suggestions by the Arduino.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The Arduino wire library dictates this to the cyclist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The shifters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operate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through 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920" y="107280"/>
            <a:ext cx="6634615" cy="277494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Quiz: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According to Todd, using a bike trainer by itself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Mind-numbing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Exhausting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Critical for improving short-term strength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Furniture, similar to a couch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units of “speed gradient”, if distance traveled is miles, are: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A.	millimeters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B.	miles per hour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C.	miles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D.	unit less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exponential function used by Todd to determine what the cyclists’ speed should be is: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>
                <a:spLocks noResize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0">
                                <a:latin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𝑠𝑝𝑒𝑒𝑑𝑆h𝑜𝑢𝑙𝑑𝐵𝑒</m:t>
                            </m:r>
                            <m:r>
                              <a:rPr lang="en-US" i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𝑑𝑖𝑠𝑡𝑎𝑛𝑐𝑒𝑇𝑟𝑎𝑣𝑒𝑙𝑙𝑒𝑑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𝑠𝑝𝑒𝑒𝑑𝐺𝑟𝑎𝑑𝑖𝑒𝑛𝑡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0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𝑠𝑝𝑒𝑒𝑑𝐷𝑒𝑙𝑡𝑎</m:t>
                            </m:r>
                            <m:r>
                              <a:rPr lang="en-US" i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𝑚𝑎𝑥𝑆𝑝𝑒𝑒𝑑</m:t>
                            </m:r>
                          </m:e>
                        </m:mr>
                      </m:m>
                    </m:oMath>
                  </m:oMathPara>
                </a14:m>
                <a:endParaRPr lang="en-US" i="0" dirty="0"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94000"/>
                <a:ext cx="4554360" cy="1643760"/>
              </a:xfrm>
              <a:prstGeom prst="rect">
                <a:avLst/>
              </a:prstGeom>
              <a:blipFill rotWithShape="1">
                <a:blip r:embed="rId3"/>
                <a:stretch>
                  <a:fillRect t="-27037" r="-70549" b="-2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3" y="549275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all began when my Uncle Steve was building a Piper cub from scratch while I lived in Ohio.  In the winter, it was too cold for me to ride my bike outside.  I rode a trainer, but it was boring.  Than I decided to couple that with playing a flight simulator that had a piper cub aircraft.  I used as USB-1208LS to capture the speed of my rear wheel and translate that into a throttle position.  At that point, I got in the habit of virtually flying.</a:t>
            </a:r>
            <a:endParaRPr lang="en-US" dirty="0"/>
          </a:p>
        </p:txBody>
      </p:sp>
      <p:pic>
        <p:nvPicPr>
          <p:cNvPr id="2050" name="Picture 2" descr="Piper J3 Cub - Photo #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2301875"/>
            <a:ext cx="36480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Freezing Cold Thermometer, Sticker Craft De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old temperature therm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72" y="2381140"/>
            <a:ext cx="1345388" cy="13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Data Acquisi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3902075"/>
            <a:ext cx="1908176" cy="1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79" y="312839"/>
            <a:ext cx="9895945" cy="237003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This is very math centric…Formulas used in the Arduino programs I authored include: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Constants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“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RawValue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” description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Speed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Joystick throttle axis position calculation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20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𝑤h𝑒𝑒𝑙𝐶𝑖𝑟𝐶𝑀</m:t>
                      </m:r>
                      <m:r>
                        <a:rPr lang="en-US" b="0" i="1" smtClean="0">
                          <a:latin typeface="Cambria Math"/>
                        </a:rPr>
                        <m:t>=2096 </m:t>
                      </m:r>
                      <m:r>
                        <a:rPr lang="en-US" b="0" i="1" smtClean="0">
                          <a:latin typeface="Cambria Math"/>
                        </a:rPr>
                        <m:t>𝑚𝑚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44475"/>
                <a:ext cx="27542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  <m:r>
                        <a:rPr lang="en-US" b="0" i="1" smtClean="0">
                          <a:latin typeface="Cambria Math"/>
                        </a:rPr>
                        <m:t>=13.8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1475212"/>
                <a:ext cx="2743828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=25.5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736284"/>
                <a:ext cx="2639697" cy="616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𝑠𝑝𝑒𝑒𝑑𝐺𝑟𝑎𝑑𝑖𝑒𝑛𝑡</m:t>
                      </m:r>
                      <m:r>
                        <a:rPr lang="en-US" b="0" i="1" smtClean="0">
                          <a:latin typeface="Cambria Math"/>
                        </a:rPr>
                        <m:t>=8.61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214140"/>
                <a:ext cx="3106107" cy="616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𝑚𝑎𝑥𝑇h𝑟𝑜𝑡𝑡𝑙𝑒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=32167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2953068"/>
                <a:ext cx="29516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𝑚𝑖𝑛𝑇h𝑟𝑜𝑡𝑡𝑙𝑒</m:t>
                      </m:r>
                      <m:r>
                        <a:rPr lang="en-US" b="0" i="1" smtClean="0">
                          <a:latin typeface="Cambria Math"/>
                        </a:rPr>
                        <m:t>=−32767 </m:t>
                      </m:r>
                      <m:r>
                        <a:rPr lang="en-US" b="0" i="1" smtClean="0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6" y="3444875"/>
                <a:ext cx="30798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05745" y="243572"/>
            <a:ext cx="586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the type of tire.  This for a 700CC X 23mm road tire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𝑚𝑖𝑛𝑆𝑝𝑒𝑒𝑑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𝑚𝑎𝑥𝑆𝑝𝑒𝑒𝑑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𝑠𝑝𝑒𝑒𝑑𝐷𝑒𝑙𝑡𝑎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745" y="1598771"/>
                <a:ext cx="4043223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05745" y="67544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the highest speed you could theoretically obtain after operating the trainer for a long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5745" y="2337699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pick this constant…help follows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5745" y="3137734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highest resolution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𝑐𝑢𝑟𝑟𝑒𝑛𝑡𝑅𝑜𝑡𝑎𝑡𝑖𝑜𝑛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930275"/>
                <a:ext cx="89402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previous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𝑅𝑜𝑡𝑎𝑡𝑖𝑜𝑛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𝑟𝑎𝑤𝑉𝑎𝑙𝑢𝑒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𝑚𝑖𝑛𝑢𝑠𝑂𝑁𝐸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8" y="1692275"/>
                <a:ext cx="7089954" cy="675057"/>
              </a:xfrm>
              <a:prstGeom prst="rect">
                <a:avLst/>
              </a:prstGeom>
              <a:blipFill rotWithShape="1">
                <a:blip r:embed="rId4"/>
                <a:stretch>
                  <a:fillRect l="-774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12" y="2055947"/>
                <a:ext cx="2902461" cy="3999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256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𝑚𝑖𝑛𝑢𝑠𝑂𝑁𝐸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06" y="2455865"/>
                <a:ext cx="2956386" cy="4097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r>
                        <a:rPr lang="en-US" b="0" i="1" smtClean="0">
                          <a:latin typeface="Cambria Math"/>
                        </a:rPr>
                        <m:t>𝑢𝑛𝑢𝑠𝑒𝑑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12" y="396875"/>
                <a:ext cx="242617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0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𝑎𝑝𝑟𝑜𝑥𝑖𝑚𝑎𝑡𝑒𝑆𝑝𝑒𝑒𝑑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𝑐𝑢𝑟𝑟𝑒𝑛𝑡𝑅𝑜𝑡𝑎𝑡𝑖𝑜𝑛𝑠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𝑝𝑟𝑒𝑣𝑖𝑜𝑢𝑠𝑅𝑜𝑡𝑎𝑡𝑖𝑜𝑛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𝑤h𝑒𝑒𝑙𝐶𝑖𝑟𝑐𝑚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1000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𝑚𝑖𝑙𝑒𝑠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3600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h𝑜𝑢𝑟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44475"/>
                <a:ext cx="10261014" cy="859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𝑐𝑢𝑟𝑟𝑒𝑛𝑡𝑆𝑝𝑒𝑒𝑑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𝑎𝑝𝑝𝑟𝑜𝑥𝑖𝑚𝑎𝑡𝑒𝑆𝑝𝑒𝑒𝑑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∗1024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𝑑𝑒𝑙𝑡𝑎𝑊h𝑒𝑒𝑙𝐸𝑣𝑒𝑛𝑡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4513619"/>
                <a:ext cx="4639603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235075"/>
                <a:ext cx="554087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+256∗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𝑟𝑎𝑤𝑉𝑎𝑙𝑢𝑒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𝑚𝑖𝑛𝑢𝑠𝑂𝑛𝑒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1788147"/>
                <a:ext cx="7244867" cy="404213"/>
              </a:xfrm>
              <a:prstGeom prst="rect">
                <a:avLst/>
              </a:prstGeom>
              <a:blipFill rotWithShape="1"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2210172"/>
                <a:ext cx="6451317" cy="390748"/>
              </a:xfrm>
              <a:prstGeom prst="rect">
                <a:avLst/>
              </a:prstGeom>
              <a:blipFill rotWithShape="1"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05171" y="27511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𝑐𝑢𝑟𝑟𝑒𝑛𝑡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𝑤h𝑒𝑒𝑙𝐸𝑣𝑒𝑛𝑡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𝑝𝑟𝑒𝑣𝑖𝑜𝑢𝑠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150402"/>
                <a:ext cx="7055458" cy="396262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0≤</m:t>
                      </m:r>
                      <m:r>
                        <a:rPr lang="en-US" b="0" i="1" smtClean="0">
                          <a:latin typeface="Cambria Math"/>
                        </a:rPr>
                        <m:t>𝑑𝑒𝑙𝑡𝑎𝑊h𝑒𝑒𝑙𝐸𝑣𝑒𝑛𝑡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36" y="3644610"/>
                <a:ext cx="309636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𝑠𝑝𝑒𝑒𝑑𝑆h𝑜𝑢𝑙𝑑𝐵𝑒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𝑑𝑖𝑠𝑡𝑎𝑛𝑐𝑒𝑇𝑟𝑎𝑣𝑒𝑙𝑙𝑒𝑑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𝑠𝑝𝑒𝑒𝑑𝐺𝑟𝑎𝑑𝑖𝑒𝑛𝑡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*speedDelta+maxSpeed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015121"/>
                <a:ext cx="6778394" cy="530466"/>
              </a:xfrm>
              <a:prstGeom prst="rect">
                <a:avLst/>
              </a:prstGeom>
              <a:blipFill rotWithShape="1">
                <a:blip r:embed="rId3"/>
                <a:stretch>
                  <a:fillRect l="-180" r="-18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𝑑𝑖𝑠𝑡𝑎𝑛𝑐𝑒𝑇𝑟𝑎𝑣𝑒𝑙𝑙𝑒𝑑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𝑐𝑢𝑟𝑟𝑒𝑛𝑡𝑅𝑜𝑡𝑎𝑡𝑖𝑜𝑛𝑠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𝑤h𝑒𝑒𝑙𝐶𝐼𝑅𝐶𝑀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𝑘𝑖𝑙𝑜𝑚𝑒𝑡𝑒𝑟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𝑚𝑖𝑙𝑒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396875"/>
                <a:ext cx="889705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𝑗𝑜𝑦𝑠𝑡𝑖𝑐𝑘𝑇h𝑟𝑜𝑡𝑡𝑙𝑒𝑉𝑎𝑙𝑢𝑒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𝑐𝑢𝑟𝑟𝑒𝑛𝑡𝑆𝑝𝑒𝑒𝑑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𝑠𝑝𝑒𝑒𝑑𝑆h𝑜𝑢𝑙𝑑𝐵𝑒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𝑚𝑎𝑥𝑇h𝑟𝑜𝑡𝑡𝑙𝑒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𝑚𝑖𝑛𝑇h𝑟𝑜𝑡𝑡𝑙𝑒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𝑚𝑖𝑛𝑇h𝑟𝑜𝑡𝑡𝑡𝑙𝑒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2" y="1745856"/>
                <a:ext cx="9336723" cy="664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" t="13114" r="62093" b="63607"/>
          <a:stretch>
            <a:fillRect/>
          </a:stretch>
        </p:blipFill>
        <p:spPr>
          <a:xfrm>
            <a:off x="274320" y="365760"/>
            <a:ext cx="506268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212080" y="184680"/>
            <a:ext cx="4705032" cy="247999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is nerdy, and I am pretty sure the Arduinos are working even if their serial outputs are not visible, but, I like to know they are working (and how hard I am working the bike) while playing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so I wrote this Linux script.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also use the serial monitor on Arduino IDE to view the output from the Arduino Leonardo.</a:t>
            </a:r>
          </a:p>
        </p:txBody>
      </p:sp>
    </p:spTree>
    <p:extLst>
      <p:ext uri="{BB962C8B-B14F-4D97-AF65-F5344CB8AC3E}">
        <p14:creationId xmlns:p14="http://schemas.microsoft.com/office/powerpoint/2010/main" val="2685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9383712" cy="274545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How are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SpeedGradient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and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defined?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found something that worked for me…. Below is a link to a spreadsheet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 can adjust the parameters in cells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L2:L3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see how they impact an actual ride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blue dots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from their use (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ED1C2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red line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).  You can copy the contents to a new sheet and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replace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column A from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one of your actual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rides.  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96008"/>
              </p:ext>
            </p:extLst>
          </p:nvPr>
        </p:nvGraphicFramePr>
        <p:xfrm>
          <a:off x="2982912" y="2149475"/>
          <a:ext cx="24384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912" y="2149475"/>
                        <a:ext cx="2438400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4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160" y="312840"/>
            <a:ext cx="9483552" cy="2649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Why use an exponential function?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Think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your effort on the bike trainer as a stream of water.  Think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your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trainer as a tank for that water.  That tank has a small hole at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bottom.  Water leaves that tank at a rate proportional to its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height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  As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goes on, the tank will reach a constant level.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That water (trainer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temperature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) represents the resistance of your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trainer.  As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time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passes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the 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resistance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decreases and you pedal faster. 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produces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differential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(i.e. difficult) equation whose solution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includes an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exponential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846320"/>
            <a:ext cx="62179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https://www.youtube.com/watch?v=-1ARYph3mNA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410" t="23344" r="71721" b="38406"/>
          <a:stretch>
            <a:fillRect/>
          </a:stretch>
        </p:blipFill>
        <p:spPr>
          <a:xfrm>
            <a:off x="4572360" y="3017520"/>
            <a:ext cx="17369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274320"/>
            <a:ext cx="9509760" cy="13701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am in debt to the Holy Spirit for gently encouraging me to move forward on this project.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If you are moved, please make a donation to: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1486" t="47623" r="21274" b="37406"/>
          <a:stretch>
            <a:fillRect/>
          </a:stretch>
        </p:blipFill>
        <p:spPr>
          <a:xfrm>
            <a:off x="2529719" y="1371599"/>
            <a:ext cx="4053959" cy="19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701675"/>
            <a:ext cx="62626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more to done:</a:t>
            </a:r>
          </a:p>
          <a:p>
            <a:r>
              <a:rPr lang="en-US" dirty="0"/>
              <a:t>	</a:t>
            </a:r>
            <a:r>
              <a:rPr lang="en-US" dirty="0" smtClean="0"/>
              <a:t>Draft/ fly in formation with other aircraft in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Learn to perform aerobatics with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i</a:t>
            </a:r>
            <a:r>
              <a:rPr lang="en-US" dirty="0" smtClean="0"/>
              <a:t>nteract with other while playing </a:t>
            </a:r>
            <a:r>
              <a:rPr lang="en-US" dirty="0" err="1" smtClean="0"/>
              <a:t>FlightGear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modify appearance on </a:t>
            </a:r>
            <a:r>
              <a:rPr lang="en-US" dirty="0" err="1" smtClean="0"/>
              <a:t>FlightGear</a:t>
            </a:r>
            <a:r>
              <a:rPr lang="en-US" dirty="0" smtClean="0"/>
              <a:t> aircraft</a:t>
            </a:r>
          </a:p>
          <a:p>
            <a:r>
              <a:rPr lang="en-US" dirty="0"/>
              <a:t>	</a:t>
            </a:r>
            <a:r>
              <a:rPr lang="en-US" dirty="0" smtClean="0"/>
              <a:t>use cycling cadence instead of cycling speed</a:t>
            </a:r>
          </a:p>
          <a:p>
            <a:r>
              <a:rPr lang="en-US" dirty="0"/>
              <a:t>	</a:t>
            </a:r>
            <a:r>
              <a:rPr lang="en-US" dirty="0" smtClean="0"/>
              <a:t>design a trainer with resistance that does not decrease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1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712" y="24447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configuration worked for me; but, no one knew about the bike trainer hardware / software I used.</a:t>
            </a:r>
          </a:p>
          <a:p>
            <a:endParaRPr lang="en-US" dirty="0"/>
          </a:p>
          <a:p>
            <a:r>
              <a:rPr lang="en-US" dirty="0" smtClean="0"/>
              <a:t>After moving back home, I sought to revive this technology and improve upon it so it could be shared with others.</a:t>
            </a:r>
            <a:endParaRPr lang="en-US" dirty="0"/>
          </a:p>
        </p:txBody>
      </p:sp>
      <p:sp>
        <p:nvSpPr>
          <p:cNvPr id="5" name="AutoShape 2" descr="This Flight Simulator IS FREE - Flight Gear Simulator Review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280286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4108" y="4545754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Above: link to </a:t>
            </a:r>
            <a:r>
              <a:rPr lang="en-US" dirty="0" err="1" smtClean="0">
                <a:hlinkClick r:id="rId3"/>
              </a:rPr>
              <a:t>FlightGear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457200"/>
            <a:ext cx="8708644" cy="460365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Thing left to do: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add slides to show how to define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speedDelta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maxSpeed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speedGradien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quiz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make a box for Arduinos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>
                <a:ln>
                  <a:noFill/>
                </a:ln>
                <a:highlight>
                  <a:srgbClr val="999999"/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order USB cables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email Bryan Pugh about presenting next year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offer CEUs to other PEs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oring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for speed sensor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Can spread sheet be embedded in Windows 8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Annex</a:t>
            </a:r>
            <a:endParaRPr lang="en-US" sz="18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What 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run on Windows two – DLLs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		vcruntime140_1.dll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msvcp140.dll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Windows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vs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Linux script to record Serial Outpu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t of Leonardo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Comparison of joystick set up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spellung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error on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github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80159" y="1005840"/>
            <a:ext cx="2651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71599" y="2011680"/>
            <a:ext cx="45720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06038" y="3368675"/>
            <a:ext cx="6777674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05" y="320675"/>
            <a:ext cx="95052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Analysis for potential end user</a:t>
            </a:r>
          </a:p>
          <a:p>
            <a:r>
              <a:rPr lang="en-US" dirty="0"/>
              <a:t>	</a:t>
            </a:r>
            <a:r>
              <a:rPr lang="en-US" dirty="0" smtClean="0"/>
              <a:t>Assumptions:  	Potential users have a bike only and will consider Windows 10 PC only.</a:t>
            </a:r>
          </a:p>
          <a:p>
            <a:r>
              <a:rPr lang="en-US" dirty="0"/>
              <a:t>	</a:t>
            </a:r>
            <a:r>
              <a:rPr lang="en-US" dirty="0" smtClean="0"/>
              <a:t>		Amazon or </a:t>
            </a:r>
            <a:r>
              <a:rPr lang="en-US" dirty="0" err="1" smtClean="0"/>
              <a:t>McMasterCarr</a:t>
            </a:r>
            <a:r>
              <a:rPr lang="en-US" dirty="0" smtClean="0"/>
              <a:t> </a:t>
            </a:r>
            <a:r>
              <a:rPr lang="en-US" dirty="0"/>
              <a:t>will be sole source of products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Potential users have space for this stuff: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Trainer stand</a:t>
            </a:r>
            <a:r>
              <a:rPr lang="en-US" dirty="0" smtClean="0"/>
              <a:t>					34.99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Desktop PC w/ Monitor</a:t>
            </a:r>
            <a:r>
              <a:rPr lang="en-US" dirty="0" smtClean="0"/>
              <a:t>				131.50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4"/>
              </a:rPr>
              <a:t>Arduino</a:t>
            </a:r>
            <a:r>
              <a:rPr lang="en-US" dirty="0" smtClean="0">
                <a:hlinkClick r:id="rId4"/>
              </a:rPr>
              <a:t> Leonardo</a:t>
            </a:r>
            <a:r>
              <a:rPr lang="en-US" dirty="0"/>
              <a:t> </a:t>
            </a:r>
            <a:r>
              <a:rPr lang="en-US" dirty="0" smtClean="0"/>
              <a:t>w/cable				14.99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hlinkClick r:id="rId5"/>
              </a:rPr>
              <a:t>Arduino</a:t>
            </a:r>
            <a:r>
              <a:rPr lang="en-US" dirty="0" smtClean="0">
                <a:hlinkClick r:id="rId5"/>
              </a:rPr>
              <a:t> Uno </a:t>
            </a:r>
            <a:r>
              <a:rPr lang="en-US" dirty="0" err="1" smtClean="0">
                <a:hlinkClick r:id="rId5"/>
              </a:rPr>
              <a:t>Wifi</a:t>
            </a:r>
            <a:r>
              <a:rPr lang="en-US" dirty="0" smtClean="0">
                <a:hlinkClick r:id="rId5"/>
              </a:rPr>
              <a:t> Rev2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(</a:t>
            </a:r>
            <a:r>
              <a:rPr lang="en-US" dirty="0" smtClean="0"/>
              <a:t>abx00021)			54.96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6"/>
              </a:rPr>
              <a:t>Wahoo Speed Sensor</a:t>
            </a:r>
            <a:r>
              <a:rPr lang="en-US" dirty="0" smtClean="0"/>
              <a:t>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Fan</a:t>
            </a:r>
            <a:r>
              <a:rPr lang="en-US" dirty="0" smtClean="0"/>
              <a:t>						39.99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8"/>
              </a:rPr>
              <a:t>4 port USB port</a:t>
            </a:r>
            <a:r>
              <a:rPr lang="en-US" dirty="0" smtClean="0"/>
              <a:t> w/ power switches			16.95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9"/>
              </a:rPr>
              <a:t>Keyboard cover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*must match PC’s keyboard!		</a:t>
            </a:r>
            <a:r>
              <a:rPr lang="en-US" dirty="0" smtClean="0"/>
              <a:t>13.99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0"/>
              </a:rPr>
              <a:t>Trainer Sweat Guard</a:t>
            </a:r>
            <a:r>
              <a:rPr lang="en-US" dirty="0" smtClean="0"/>
              <a:t>				9.99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92D050"/>
                </a:solidFill>
              </a:rPr>
              <a:t>80/20 Material to make shelf to go over handle bars	234.75</a:t>
            </a:r>
            <a:r>
              <a:rPr lang="en-US" dirty="0" smtClean="0"/>
              <a:t>				</a:t>
            </a:r>
            <a:r>
              <a:rPr lang="en-US" dirty="0" smtClean="0">
                <a:hlinkClick r:id="rId11"/>
              </a:rPr>
              <a:t>Arduino Jumper Wires</a:t>
            </a:r>
            <a:r>
              <a:rPr lang="en-US" dirty="0" smtClean="0"/>
              <a:t> [you should be able to find these!]	1.99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hlinkClick r:id="rId12"/>
              </a:rPr>
              <a:t>USB cable for </a:t>
            </a:r>
            <a:r>
              <a:rPr lang="en-US" dirty="0" err="1" smtClean="0">
                <a:hlinkClick r:id="rId12"/>
              </a:rPr>
              <a:t>Arduino</a:t>
            </a:r>
            <a:r>
              <a:rPr lang="en-US" dirty="0" smtClean="0">
                <a:hlinkClick r:id="rId12"/>
              </a:rPr>
              <a:t> Uno</a:t>
            </a:r>
            <a:r>
              <a:rPr lang="en-US" dirty="0" smtClean="0"/>
              <a:t>				6.99</a:t>
            </a:r>
          </a:p>
          <a:p>
            <a:r>
              <a:rPr lang="en-US" dirty="0" smtClean="0"/>
              <a:t>						Total		651.08+shipping</a:t>
            </a:r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Green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36401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6970" b="3556"/>
          <a:stretch/>
        </p:blipFill>
        <p:spPr bwMode="auto">
          <a:xfrm>
            <a:off x="392112" y="473075"/>
            <a:ext cx="6227370" cy="445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7512" y="51974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12" y="19833"/>
            <a:ext cx="59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Wow, $651.08 + shipping!  I thought Todd had a fixed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112" y="777875"/>
            <a:ext cx="944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rode a trainer stand, prior to Oct 29, 2014.  After that day I rode that a trainer stand for a few weeks before I severed the shaft leading to the trainer stand’s fly wheel.  I also used that trainer to control the throttle axis with a </a:t>
            </a:r>
            <a:r>
              <a:rPr lang="en-US" dirty="0" smtClean="0">
                <a:hlinkClick r:id="rId2"/>
              </a:rPr>
              <a:t>USB-1208LS</a:t>
            </a:r>
            <a:r>
              <a:rPr lang="en-US" dirty="0" smtClean="0"/>
              <a:t>.  I already had an affinity for the Linux PC I have – I was frugal and liked to program.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are open source and appeal to hobbyists:  I challenge you to find a more economical alternative.</a:t>
            </a:r>
          </a:p>
          <a:p>
            <a:r>
              <a:rPr lang="en-US" dirty="0" smtClean="0"/>
              <a:t>Cheaper ANT+ speed sensors are available.  I am unwilling to deviate.</a:t>
            </a:r>
          </a:p>
          <a:p>
            <a:r>
              <a:rPr lang="en-US" dirty="0" smtClean="0"/>
              <a:t>In Elyria, I kept my apartment at 55°F – the furnace was loud; the lease did not allow me to go lower.  When I moved back home, other residents preferred a warmer temperature.  I try not sweat.</a:t>
            </a:r>
          </a:p>
          <a:p>
            <a:r>
              <a:rPr lang="en-US" dirty="0" smtClean="0"/>
              <a:t>I did not know how to find a shelf:  I built one from materials I knew about.  Surely you can find a cheaper alternative.</a:t>
            </a:r>
          </a:p>
          <a:p>
            <a:r>
              <a:rPr lang="en-US" dirty="0" smtClean="0"/>
              <a:t>From the USB-1208LS, I had a type B USB cable for the </a:t>
            </a:r>
            <a:r>
              <a:rPr lang="en-US" dirty="0" err="1" smtClean="0"/>
              <a:t>Arduino</a:t>
            </a:r>
            <a:r>
              <a:rPr lang="en-US" dirty="0" smtClean="0"/>
              <a:t> Uno </a:t>
            </a:r>
            <a:r>
              <a:rPr lang="en-US" dirty="0" err="1" smtClean="0"/>
              <a:t>Wifi</a:t>
            </a:r>
            <a:r>
              <a:rPr lang="en-US" dirty="0" smtClean="0"/>
              <a:t> Rev2</a:t>
            </a:r>
          </a:p>
          <a:p>
            <a:r>
              <a:rPr lang="en-US" dirty="0" smtClean="0"/>
              <a:t>I have oodles of jumper wires: if you need some, come by my residence and I will give you some.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4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7750"/>
            <a:ext cx="8297985" cy="486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Windows, Microsoft takes credit.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6112" y="1463675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8912" y="2530475"/>
            <a:ext cx="1752600" cy="3810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odd Westley\Pictures\linux joystick 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4475"/>
            <a:ext cx="6019800" cy="46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2" y="514941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Joystick configurations – Linux, </a:t>
            </a:r>
            <a:r>
              <a:rPr lang="en-US" dirty="0" err="1" smtClean="0"/>
              <a:t>Arduino</a:t>
            </a:r>
            <a:r>
              <a:rPr lang="en-US" dirty="0" smtClean="0"/>
              <a:t> LLC takes credit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912" y="1662628"/>
            <a:ext cx="2396392" cy="4572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8912" y="2355602"/>
            <a:ext cx="1198196" cy="22860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512" y="473075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What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 did to make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run on Windows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– two missing DLLs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vcruntime140_1.dll	--	followed instructions on YouTube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msvcp140.dll 	--	found on hard drive and copied </a:t>
            </a:r>
          </a:p>
          <a:p>
            <a:pPr lvl="0" hangingPunct="0"/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			into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 directory</a:t>
            </a:r>
          </a:p>
          <a:p>
            <a:pPr lvl="0" hangingPunct="0"/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If I did this over again, I would install and run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CoolTerm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first, then </a:t>
            </a:r>
            <a:r>
              <a:rPr lang="en-US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FlightGear</a:t>
            </a: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4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4" y="182171"/>
            <a:ext cx="10047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to </a:t>
            </a:r>
            <a:r>
              <a:rPr lang="en-US" b="1" dirty="0" smtClean="0"/>
              <a:t>see</a:t>
            </a:r>
            <a:r>
              <a:rPr lang="en-US" dirty="0" smtClean="0"/>
              <a:t> and </a:t>
            </a:r>
            <a:r>
              <a:rPr lang="en-US" b="1" dirty="0" smtClean="0"/>
              <a:t>have a record </a:t>
            </a:r>
            <a:r>
              <a:rPr lang="en-US" dirty="0" smtClean="0"/>
              <a:t>of the Serial Output from the Leonardo.  On </a:t>
            </a:r>
            <a:r>
              <a:rPr lang="en-US" dirty="0" err="1" smtClean="0"/>
              <a:t>linux</a:t>
            </a:r>
            <a:r>
              <a:rPr lang="en-US" dirty="0" smtClean="0"/>
              <a:t>, I use this script file </a:t>
            </a:r>
          </a:p>
          <a:p>
            <a:r>
              <a:rPr lang="en-US" dirty="0"/>
              <a:t>	</a:t>
            </a:r>
            <a:r>
              <a:rPr lang="en-US" dirty="0" smtClean="0"/>
              <a:t>	[batch file]:</a:t>
            </a:r>
          </a:p>
          <a:p>
            <a:r>
              <a:rPr lang="en-US" dirty="0"/>
              <a:t>	</a:t>
            </a:r>
            <a:r>
              <a:rPr lang="en-US" dirty="0" smtClean="0"/>
              <a:t>PREFIX=Arduino_from_20</a:t>
            </a:r>
          </a:p>
          <a:p>
            <a:r>
              <a:rPr lang="en-US" dirty="0"/>
              <a:t>	</a:t>
            </a:r>
            <a:r>
              <a:rPr lang="en-US" dirty="0" smtClean="0"/>
              <a:t>SUFFIX</a:t>
            </a:r>
            <a:r>
              <a:rPr lang="en-US" dirty="0"/>
              <a:t>=.</a:t>
            </a:r>
            <a:r>
              <a:rPr lang="en-US" dirty="0" smtClean="0"/>
              <a:t>txt</a:t>
            </a:r>
          </a:p>
          <a:p>
            <a:r>
              <a:rPr lang="en-US" dirty="0"/>
              <a:t>	</a:t>
            </a:r>
            <a:r>
              <a:rPr lang="en-US" dirty="0" smtClean="0"/>
              <a:t>TIMEDATENOW</a:t>
            </a:r>
            <a:r>
              <a:rPr lang="en-US" dirty="0"/>
              <a:t>=$PREFIX$( date +%</a:t>
            </a:r>
            <a:r>
              <a:rPr lang="en-US" dirty="0" err="1"/>
              <a:t>y_%m_%d_%s</a:t>
            </a:r>
            <a:r>
              <a:rPr lang="en-US" dirty="0"/>
              <a:t>)$</a:t>
            </a:r>
            <a:r>
              <a:rPr lang="en-US" dirty="0" smtClean="0"/>
              <a:t>SUFFIX</a:t>
            </a:r>
          </a:p>
          <a:p>
            <a:r>
              <a:rPr lang="en-US" dirty="0"/>
              <a:t>	</a:t>
            </a:r>
            <a:r>
              <a:rPr lang="en-US" dirty="0" err="1" smtClean="0"/>
              <a:t>stty</a:t>
            </a:r>
            <a:r>
              <a:rPr lang="en-US" dirty="0" smtClean="0"/>
              <a:t> </a:t>
            </a:r>
            <a:r>
              <a:rPr lang="en-US" dirty="0"/>
              <a:t>-F /</a:t>
            </a:r>
            <a:r>
              <a:rPr lang="en-US" dirty="0" err="1"/>
              <a:t>dev</a:t>
            </a:r>
            <a:r>
              <a:rPr lang="en-US" dirty="0"/>
              <a:t>/ttyACM0 raw </a:t>
            </a:r>
            <a:r>
              <a:rPr lang="en-US" dirty="0" smtClean="0"/>
              <a:t>9600</a:t>
            </a:r>
          </a:p>
          <a:p>
            <a:r>
              <a:rPr lang="en-US" dirty="0"/>
              <a:t>	</a:t>
            </a:r>
            <a:r>
              <a:rPr lang="en-US" dirty="0" smtClean="0"/>
              <a:t>cat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/ttyACM0 2&gt;&amp;1 | tee $</a:t>
            </a:r>
            <a:r>
              <a:rPr lang="en-US" dirty="0" smtClean="0"/>
              <a:t>TIMEDATENOW</a:t>
            </a:r>
          </a:p>
          <a:p>
            <a:endParaRPr lang="en-US" dirty="0" smtClean="0"/>
          </a:p>
          <a:p>
            <a:r>
              <a:rPr lang="en-US" dirty="0" smtClean="0"/>
              <a:t>The same can be accomplished on Windows by using </a:t>
            </a:r>
            <a:r>
              <a:rPr lang="en-US" dirty="0" err="1" smtClean="0"/>
              <a:t>CoolTerm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311760"/>
            <a:ext cx="8771400" cy="3417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Playing a flight simulator with a joystick with a throttle axis is better than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just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using a keyboard and mouse.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097280"/>
            <a:ext cx="2742119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1920239" y="3017520"/>
            <a:ext cx="3657600" cy="914400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21600 f7 1"/>
              <a:gd name="f17" fmla="*/ f12 f11 1"/>
              <a:gd name="f18" fmla="*/ f13 f8 1"/>
              <a:gd name="f19" fmla="*/ f11 f8 1"/>
              <a:gd name="f20" fmla="*/ f17 1 10800"/>
              <a:gd name="f21" fmla="+- f12 0 f20"/>
              <a:gd name="f22" fmla="*/ f21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19" r="f16" b="f18"/>
            <a:pathLst>
              <a:path w="21600" h="21600">
                <a:moveTo>
                  <a:pt x="f5" y="f11"/>
                </a:moveTo>
                <a:lnTo>
                  <a:pt x="f12" y="f11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3"/>
                </a:lnTo>
                <a:lnTo>
                  <a:pt x="f5" y="f13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1162" y="3296552"/>
            <a:ext cx="13548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Throttle axis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1684800" y="2664000"/>
            <a:ext cx="1920239" cy="640079"/>
          </a:xfrm>
          <a:prstGeom prst="line">
            <a:avLst/>
          </a:prstGeom>
          <a:noFill/>
          <a:ln w="146160">
            <a:solidFill>
              <a:srgbClr val="00A65D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6126480" y="2651760"/>
            <a:ext cx="875520" cy="1097280"/>
          </a:xfrm>
          <a:prstGeom prst="line">
            <a:avLst/>
          </a:prstGeom>
          <a:noFill/>
          <a:ln w="146160">
            <a:solidFill>
              <a:srgbClr val="000000">
                <a:alpha val="0"/>
              </a:srgbClr>
            </a:solidFill>
            <a:custDash>
              <a:ds d="0" sp="0"/>
            </a:custDash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512" y="854075"/>
            <a:ext cx="3866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and install </a:t>
            </a:r>
            <a:r>
              <a:rPr lang="en-US" dirty="0" err="1" smtClean="0">
                <a:hlinkClick r:id="rId2"/>
              </a:rPr>
              <a:t>coolterm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launch cool term</a:t>
            </a:r>
          </a:p>
          <a:p>
            <a:r>
              <a:rPr lang="en-US" dirty="0"/>
              <a:t>	</a:t>
            </a:r>
            <a:r>
              <a:rPr lang="en-US" dirty="0" smtClean="0"/>
              <a:t>click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Select Leonardo port</a:t>
            </a:r>
          </a:p>
          <a:p>
            <a:r>
              <a:rPr lang="en-US" dirty="0" smtClean="0"/>
              <a:t>	you can learn this from the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Click fonts</a:t>
            </a:r>
          </a:p>
          <a:p>
            <a:r>
              <a:rPr lang="en-US" dirty="0"/>
              <a:t>	c</a:t>
            </a:r>
            <a:r>
              <a:rPr lang="en-US" dirty="0" smtClean="0"/>
              <a:t>hange font size to as desired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570"/>
          <a:stretch/>
        </p:blipFill>
        <p:spPr bwMode="auto">
          <a:xfrm>
            <a:off x="4278312" y="244475"/>
            <a:ext cx="3343275" cy="150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754312" y="994678"/>
            <a:ext cx="419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1" b="69417"/>
          <a:stretch/>
        </p:blipFill>
        <p:spPr bwMode="auto">
          <a:xfrm>
            <a:off x="4252808" y="1849735"/>
            <a:ext cx="4582658" cy="166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520002" y="2682875"/>
            <a:ext cx="3349110" cy="2025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" b="67722"/>
          <a:stretch/>
        </p:blipFill>
        <p:spPr bwMode="auto">
          <a:xfrm>
            <a:off x="4286681" y="3597275"/>
            <a:ext cx="4689536" cy="175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612126" y="4375318"/>
            <a:ext cx="1970986" cy="59355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23749" y="4672096"/>
            <a:ext cx="3349110" cy="52537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10" y="625475"/>
            <a:ext cx="66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connection menu &gt;&gt; capture to Text/Binary File &gt;&gt; start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1" b="59345"/>
          <a:stretch/>
        </p:blipFill>
        <p:spPr bwMode="auto">
          <a:xfrm>
            <a:off x="2286834" y="1158875"/>
            <a:ext cx="6268956" cy="39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30912" y="810141"/>
            <a:ext cx="1143000" cy="347293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4" y="771979"/>
            <a:ext cx="76864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name as prompted…</a:t>
            </a:r>
          </a:p>
          <a:p>
            <a:r>
              <a:rPr lang="en-US" dirty="0" smtClean="0"/>
              <a:t>Click connect</a:t>
            </a:r>
          </a:p>
          <a:p>
            <a:endParaRPr lang="en-US" dirty="0"/>
          </a:p>
          <a:p>
            <a:r>
              <a:rPr lang="en-US" dirty="0" smtClean="0"/>
              <a:t>Plug USB cable into Uno </a:t>
            </a:r>
            <a:r>
              <a:rPr lang="en-US" dirty="0" err="1" smtClean="0"/>
              <a:t>Wifi</a:t>
            </a:r>
            <a:r>
              <a:rPr lang="en-US" dirty="0" smtClean="0"/>
              <a:t> Rev 2 </a:t>
            </a:r>
            <a:r>
              <a:rPr lang="en-US" dirty="0" err="1" smtClean="0"/>
              <a:t>Arduino</a:t>
            </a:r>
            <a:r>
              <a:rPr lang="en-US" dirty="0" smtClean="0"/>
              <a:t> (this causes the </a:t>
            </a:r>
            <a:r>
              <a:rPr lang="en-US" dirty="0" err="1" smtClean="0"/>
              <a:t>Arduino</a:t>
            </a:r>
            <a:r>
              <a:rPr lang="en-US" dirty="0" smtClean="0"/>
              <a:t> to restart)</a:t>
            </a:r>
          </a:p>
          <a:p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FlightGear</a:t>
            </a:r>
            <a:r>
              <a:rPr lang="en-US" dirty="0" smtClean="0"/>
              <a:t>, select departure airport, etc.  …get past launcher, </a:t>
            </a:r>
          </a:p>
          <a:p>
            <a:r>
              <a:rPr lang="en-US" dirty="0"/>
              <a:t>	</a:t>
            </a:r>
            <a:r>
              <a:rPr lang="en-US" dirty="0" smtClean="0"/>
              <a:t>after cockpit is visible… Start pedaling – Serial Output data will appear, </a:t>
            </a:r>
          </a:p>
          <a:p>
            <a:endParaRPr lang="en-US" dirty="0"/>
          </a:p>
          <a:p>
            <a:r>
              <a:rPr lang="en-US" dirty="0" smtClean="0"/>
              <a:t>When ride is complete…</a:t>
            </a:r>
          </a:p>
          <a:p>
            <a:r>
              <a:rPr lang="en-US" dirty="0" smtClean="0"/>
              <a:t>	Unplug the Uno </a:t>
            </a:r>
            <a:r>
              <a:rPr lang="en-US" dirty="0" err="1" smtClean="0"/>
              <a:t>Wifi</a:t>
            </a:r>
            <a:r>
              <a:rPr lang="en-US" dirty="0" smtClean="0"/>
              <a:t> Rev 2</a:t>
            </a:r>
          </a:p>
          <a:p>
            <a:r>
              <a:rPr lang="en-US" dirty="0"/>
              <a:t>	</a:t>
            </a:r>
            <a:r>
              <a:rPr lang="en-US" dirty="0" smtClean="0"/>
              <a:t>Connection &gt;&gt; Capture to Text/Binary File &gt;&gt; stop</a:t>
            </a:r>
          </a:p>
          <a:p>
            <a:r>
              <a:rPr lang="en-US" dirty="0"/>
              <a:t>	</a:t>
            </a:r>
            <a:r>
              <a:rPr lang="en-US" dirty="0" smtClean="0"/>
              <a:t>Disconnect Serial</a:t>
            </a:r>
          </a:p>
          <a:p>
            <a:r>
              <a:rPr lang="en-US" dirty="0" smtClean="0"/>
              <a:t>	Quit – Don’t save settings</a:t>
            </a:r>
          </a:p>
          <a:p>
            <a:r>
              <a:rPr lang="en-US" dirty="0" smtClean="0"/>
              <a:t>If desired, analyze the ride to (Select </a:t>
            </a:r>
            <a:r>
              <a:rPr lang="en-US" dirty="0" err="1" smtClean="0"/>
              <a:t>topSpeed</a:t>
            </a:r>
            <a:r>
              <a:rPr lang="en-US" dirty="0" smtClean="0"/>
              <a:t>, </a:t>
            </a:r>
            <a:r>
              <a:rPr lang="en-US" dirty="0" err="1" smtClean="0"/>
              <a:t>deltaSpeed</a:t>
            </a:r>
            <a:r>
              <a:rPr lang="en-US" dirty="0" smtClean="0"/>
              <a:t>, and </a:t>
            </a:r>
            <a:r>
              <a:rPr lang="en-US" dirty="0" err="1" smtClean="0"/>
              <a:t>speedGradient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1" b="74912"/>
          <a:stretch/>
        </p:blipFill>
        <p:spPr bwMode="auto">
          <a:xfrm>
            <a:off x="4430712" y="244475"/>
            <a:ext cx="3504354" cy="14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914823" y="1239540"/>
            <a:ext cx="4116089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4883" r="62813" b="56445"/>
          <a:stretch/>
        </p:blipFill>
        <p:spPr bwMode="auto">
          <a:xfrm>
            <a:off x="857250" y="476250"/>
            <a:ext cx="36766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40" y="31176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 knew 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a trainer could be used to control the throttle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axis.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5308" r="2335" b="5261"/>
          <a:stretch>
            <a:fillRect/>
          </a:stretch>
        </p:blipFill>
        <p:spPr>
          <a:xfrm>
            <a:off x="1819800" y="822960"/>
            <a:ext cx="5586840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77920" y="4042799"/>
            <a:ext cx="4751278" cy="88725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Bike on trainer; sweat guards in place. 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Sweat guards prevent corrosion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smtClean="0">
                <a:latin typeface="Liberation Sans" pitchFamily="18"/>
                <a:ea typeface="Noto Sans CJK SC" pitchFamily="2"/>
                <a:cs typeface="Lohit Devanagari" pitchFamily="2"/>
              </a:rPr>
              <a:t>I have already replaced the bottom bracket twice!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00" y="312120"/>
            <a:ext cx="8771400" cy="316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How could could the speed sensor on the rear wheel be used?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2595" t="20137" b="10108"/>
          <a:stretch>
            <a:fillRect/>
          </a:stretch>
        </p:blipFill>
        <p:spPr>
          <a:xfrm>
            <a:off x="2399039" y="731880"/>
            <a:ext cx="5281920" cy="33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68880" y="4148489"/>
            <a:ext cx="1393436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Speed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sensor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  <a:hlinkClick r:id="rId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880" y="4494810"/>
            <a:ext cx="61671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speed sensor is required!  Above is a link to Amazon.com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60" y="167184"/>
            <a:ext cx="6608952" cy="44277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When the wheel is spinning, 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speed sensor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transmits, with blue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tooth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low energy, information on the total number of spins and angular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of the last spin.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Here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is an 8 byte transmission (that occurs every second unless the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speed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sensor stops spinning for </a:t>
            </a: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2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minutes)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[going forward, the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transmitted information will be referred to 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as an array of 8 unsigned bytes called </a:t>
            </a:r>
            <a:r>
              <a:rPr lang="en-US" sz="1600" dirty="0" err="1" smtClean="0">
                <a:latin typeface="Liberation Sans" pitchFamily="18"/>
                <a:ea typeface="Noto Sans CJK SC" pitchFamily="2"/>
                <a:cs typeface="Lohit Devanagari" pitchFamily="2"/>
              </a:rPr>
              <a:t>r</a:t>
            </a:r>
            <a:r>
              <a:rPr lang="en-US" sz="16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awValue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]: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AA61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5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EF413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16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66B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72BF4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182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00AAA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82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,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0</a:t>
            </a: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total number of rotations is the sum of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 smtClean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endParaRPr lang="en-US" sz="1600" b="0" i="0" u="none" strike="noStrike" kern="1200" cap="none" dirty="0" smtClean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dirty="0" smtClean="0">
                <a:latin typeface="Liberation Sans" pitchFamily="18"/>
                <a:ea typeface="Noto Sans CJK SC" pitchFamily="2"/>
                <a:cs typeface="Lohit Devanagari" pitchFamily="2"/>
              </a:rPr>
              <a:t>	</a:t>
            </a:r>
            <a:r>
              <a:rPr lang="en-US" sz="16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“last event”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2956940" y="1185906"/>
            <a:ext cx="304801" cy="213906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12" y="2996392"/>
                <a:ext cx="122014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16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93" y="3346235"/>
                <a:ext cx="1298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3696078"/>
                <a:ext cx="11752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96" y="4045922"/>
                <a:ext cx="11752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182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97" y="4782745"/>
                <a:ext cx="143173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82</m:t>
                      </m:r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256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679" y="5102559"/>
                <a:ext cx="1298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52538" y="17405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4497" y="497334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182+20992=21174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589" y="337925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5+4096+0+0=4101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993802">
            <a:off x="7526764" y="2996392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rotations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93802">
            <a:off x="7444862" y="459247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Event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320" y="312480"/>
            <a:ext cx="8771400" cy="511359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Details: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Merely, capturing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this stream of bytes filled the programming space of an Uno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WiFi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Rev2 </a:t>
            </a:r>
            <a:r>
              <a:rPr lang="en-US" sz="1800" b="0" i="0" u="none" strike="noStrike" kern="1200" cap="none" dirty="0" err="1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Arduino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second Arduino is required.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 The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BLE signal from the speed sensor must be read by 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 sensor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</a:t>
            </a:r>
            <a:r>
              <a:rPr lang="en-US" sz="1800" b="0" i="0" u="none" strike="noStrike" kern="1200" cap="none" dirty="0" smtClean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more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than arms length away.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	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2756"/>
          <a:stretch>
            <a:fillRect/>
          </a:stretch>
        </p:blipFill>
        <p:spPr>
          <a:xfrm>
            <a:off x="365760" y="1422359"/>
            <a:ext cx="9278640" cy="287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92024"/>
          <a:stretch>
            <a:fillRect/>
          </a:stretch>
        </p:blipFill>
        <p:spPr>
          <a:xfrm>
            <a:off x="320760" y="1182960"/>
            <a:ext cx="9278640" cy="8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2286000" y="3291839"/>
            <a:ext cx="640080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94960" y="1097280"/>
            <a:ext cx="73151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450">
              <a:alpha val="50000"/>
            </a:srgbClr>
          </a:solidFill>
          <a:ln w="0">
            <a:solidFill>
              <a:srgbClr val="FFF200">
                <a:alpha val="0"/>
              </a:srgbClr>
            </a:solidFill>
            <a:custDash>
              <a:ds d="0" sp="0"/>
            </a:custDash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312" y="244475"/>
            <a:ext cx="9220200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What is an Arduino?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From “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opensource.com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”: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 a nutshell, an Arduino is an open hardware development board that can be used by tinkerers, hobbyists, and makers to design and build devices that interact with the real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1994</Words>
  <Application>Microsoft Office PowerPoint</Application>
  <PresentationFormat>Custom</PresentationFormat>
  <Paragraphs>446</Paragraphs>
  <Slides>45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Default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 Westley</cp:lastModifiedBy>
  <cp:revision>234</cp:revision>
  <dcterms:created xsi:type="dcterms:W3CDTF">2022-12-24T11:04:31Z</dcterms:created>
  <dcterms:modified xsi:type="dcterms:W3CDTF">2023-12-28T19:02:12Z</dcterms:modified>
</cp:coreProperties>
</file>